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1214" r:id="rId3"/>
    <p:sldId id="1216" r:id="rId4"/>
    <p:sldId id="1217" r:id="rId5"/>
    <p:sldId id="1236" r:id="rId6"/>
    <p:sldId id="1237" r:id="rId7"/>
    <p:sldId id="1238" r:id="rId8"/>
    <p:sldId id="1215" r:id="rId9"/>
    <p:sldId id="1239" r:id="rId10"/>
    <p:sldId id="1240" r:id="rId11"/>
    <p:sldId id="1241" r:id="rId12"/>
    <p:sldId id="1242" r:id="rId13"/>
    <p:sldId id="1246" r:id="rId14"/>
    <p:sldId id="1243" r:id="rId15"/>
    <p:sldId id="1244" r:id="rId16"/>
    <p:sldId id="1247" r:id="rId17"/>
    <p:sldId id="1245" r:id="rId18"/>
    <p:sldId id="1248" r:id="rId19"/>
    <p:sldId id="1250" r:id="rId20"/>
    <p:sldId id="1251" r:id="rId21"/>
    <p:sldId id="1257" r:id="rId22"/>
    <p:sldId id="771" r:id="rId23"/>
    <p:sldId id="693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63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11/10/2015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11/10/2015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11/10/2015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11/10/2015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11/10/2015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11/10/2015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11/10/2015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11/10/2015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11/10/2015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11/10/2015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11/10/2015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18 – Classes and Modules</a:t>
            </a:r>
            <a:br>
              <a:rPr lang="en-US" altLang="en-US" sz="4000" dirty="0" smtClean="0"/>
            </a:br>
            <a:r>
              <a:rPr lang="en-US" altLang="en-US" sz="4000" dirty="0" smtClean="0"/>
              <a:t>(Continued, Part 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the book author, and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smtClean="0"/>
              <a:t>example: </a:t>
            </a:r>
            <a:r>
              <a:rPr lang="en-US" dirty="0"/>
              <a:t>computer science students are a specific type of </a:t>
            </a:r>
            <a:r>
              <a:rPr lang="en-US" dirty="0" smtClean="0"/>
              <a:t>student</a:t>
            </a:r>
          </a:p>
          <a:p>
            <a:r>
              <a:rPr lang="en-US" dirty="0" smtClean="0"/>
              <a:t>They share attributes </a:t>
            </a:r>
            <a:r>
              <a:rPr lang="en-US" dirty="0"/>
              <a:t>with </a:t>
            </a:r>
            <a:r>
              <a:rPr lang="en-US" dirty="0" smtClean="0"/>
              <a:t>every other student</a:t>
            </a:r>
          </a:p>
          <a:p>
            <a:r>
              <a:rPr lang="en-US" dirty="0" smtClean="0"/>
              <a:t>We </a:t>
            </a:r>
            <a:r>
              <a:rPr lang="en-US" dirty="0"/>
              <a:t>can use inheritance to use those already defined attributes and methods of students for our computer science </a:t>
            </a:r>
            <a:r>
              <a:rPr lang="en-US" dirty="0" smtClean="0"/>
              <a:t>students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41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The class that is inherited </a:t>
            </a:r>
            <a:r>
              <a:rPr lang="en-US" b="1" i="1" dirty="0" smtClean="0"/>
              <a:t>from</a:t>
            </a:r>
            <a:r>
              <a:rPr lang="en-US" dirty="0" smtClean="0"/>
              <a:t> is called the</a:t>
            </a:r>
          </a:p>
          <a:p>
            <a:pPr lvl="1">
              <a:spcBef>
                <a:spcPts val="600"/>
              </a:spcBef>
            </a:pPr>
            <a:r>
              <a:rPr lang="en-US" sz="3200" dirty="0"/>
              <a:t>P</a:t>
            </a:r>
            <a:r>
              <a:rPr lang="en-US" sz="3200" dirty="0" smtClean="0"/>
              <a:t>arent class</a:t>
            </a:r>
          </a:p>
          <a:p>
            <a:pPr lvl="1">
              <a:spcBef>
                <a:spcPts val="600"/>
              </a:spcBef>
            </a:pPr>
            <a:r>
              <a:rPr lang="en-US" sz="3200" dirty="0"/>
              <a:t>A</a:t>
            </a:r>
            <a:r>
              <a:rPr lang="en-US" sz="3200" dirty="0" smtClean="0"/>
              <a:t>ncestor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Superclass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class that does the inheriting is called a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Child class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Descendant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Subclass</a:t>
            </a:r>
          </a:p>
          <a:p>
            <a:pPr lvl="3">
              <a:spcBef>
                <a:spcPts val="6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98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To create a child class, put the name of the parent class in parentheses when you initially define the class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cmscStudent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(student):</a:t>
            </a:r>
          </a:p>
          <a:p>
            <a:pPr lvl="3"/>
            <a:endParaRPr lang="en-US" dirty="0"/>
          </a:p>
          <a:p>
            <a:r>
              <a:rPr lang="en-US" dirty="0" smtClean="0"/>
              <a:t>Now the child 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cmscStudent</a:t>
            </a:r>
            <a:r>
              <a:rPr lang="en-US" dirty="0" smtClean="0"/>
              <a:t> has </a:t>
            </a:r>
            <a:br>
              <a:rPr lang="en-US" dirty="0" smtClean="0"/>
            </a:br>
            <a:r>
              <a:rPr lang="en-US" dirty="0" smtClean="0"/>
              <a:t>the properties and functions available </a:t>
            </a:r>
            <a:br>
              <a:rPr lang="en-US" dirty="0" smtClean="0"/>
            </a:br>
            <a:r>
              <a:rPr lang="en-US" dirty="0" smtClean="0"/>
              <a:t>to the parent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38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may also say that the child class is </a:t>
            </a:r>
            <a:r>
              <a:rPr lang="en-US" b="1" i="1" dirty="0"/>
              <a:t>extending</a:t>
            </a:r>
            <a:r>
              <a:rPr lang="en-US" dirty="0"/>
              <a:t> the functionality of the parent </a:t>
            </a:r>
            <a:r>
              <a:rPr lang="en-US" dirty="0" smtClean="0"/>
              <a:t>class</a:t>
            </a:r>
          </a:p>
          <a:p>
            <a:pPr lvl="3"/>
            <a:endParaRPr lang="en-US" dirty="0"/>
          </a:p>
          <a:p>
            <a:r>
              <a:rPr lang="en-US" dirty="0" smtClean="0"/>
              <a:t>Child class inherits all of the methods and </a:t>
            </a:r>
            <a:br>
              <a:rPr lang="en-US" dirty="0" smtClean="0"/>
            </a:br>
            <a:r>
              <a:rPr lang="en-US" dirty="0" smtClean="0"/>
              <a:t>data attributes of the parent class</a:t>
            </a:r>
          </a:p>
          <a:p>
            <a:pPr lvl="1"/>
            <a:r>
              <a:rPr lang="en-US" sz="3000" dirty="0" smtClean="0"/>
              <a:t>Also has its own methods and data attributes</a:t>
            </a:r>
          </a:p>
          <a:p>
            <a:pPr lvl="1"/>
            <a:r>
              <a:rPr lang="en-US" sz="3000" dirty="0" smtClean="0"/>
              <a:t>We can even redefine parent methods!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38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Redefining Methods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6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Redefining 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Redefining</a:t>
            </a:r>
            <a:r>
              <a:rPr lang="en-US" dirty="0" smtClean="0"/>
              <a:t> a method is when a child class implements its own version of that method</a:t>
            </a:r>
          </a:p>
          <a:p>
            <a:pPr lvl="3"/>
            <a:endParaRPr lang="en-US" dirty="0"/>
          </a:p>
          <a:p>
            <a:r>
              <a:rPr lang="en-US" dirty="0" smtClean="0"/>
              <a:t>To redefine a method, include a new method definition – </a:t>
            </a:r>
            <a:r>
              <a:rPr lang="en-US" b="1" dirty="0" smtClean="0"/>
              <a:t>with the same name</a:t>
            </a:r>
            <a:r>
              <a:rPr lang="en-US" dirty="0" smtClean="0"/>
              <a:t> as the parent class’s method – in the child class</a:t>
            </a:r>
          </a:p>
          <a:p>
            <a:pPr lvl="1"/>
            <a:r>
              <a:rPr lang="en-US" sz="3200" dirty="0" smtClean="0"/>
              <a:t>Now child objects will use the new method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6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Redefining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Here, we have an animal class as the parent and a dog class as the child</a:t>
            </a:r>
            <a:endParaRPr lang="en-US" dirty="0"/>
          </a:p>
          <a:p>
            <a:pPr lvl="3"/>
            <a:endParaRPr lang="en-US" dirty="0"/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animal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763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rest of class definition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speak(self):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"\""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self.species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noise\""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763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dog(animal):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speak(self):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"Woof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woof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bark!"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26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completely overwriting a method, we can instead extend it for the child class</a:t>
            </a:r>
          </a:p>
          <a:p>
            <a:pPr lvl="3"/>
            <a:endParaRPr lang="en-US" dirty="0"/>
          </a:p>
          <a:p>
            <a:r>
              <a:rPr lang="en-US" dirty="0" smtClean="0"/>
              <a:t>When might we want to do this?</a:t>
            </a:r>
          </a:p>
          <a:p>
            <a:pPr lvl="1"/>
            <a:r>
              <a:rPr lang="en-US" sz="3200" dirty="0" smtClean="0"/>
              <a:t>Constructor (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Print function (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When else?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08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execute both the </a:t>
            </a:r>
            <a:r>
              <a:rPr lang="en-US" u="sng" dirty="0" smtClean="0"/>
              <a:t>original method</a:t>
            </a:r>
            <a:r>
              <a:rPr lang="en-US" dirty="0" smtClean="0"/>
              <a:t> in the parent class and some </a:t>
            </a:r>
            <a:r>
              <a:rPr lang="en-US" u="sng" dirty="0" smtClean="0"/>
              <a:t>new code</a:t>
            </a:r>
            <a:r>
              <a:rPr lang="en-US" dirty="0" smtClean="0"/>
              <a:t> in the child class</a:t>
            </a:r>
          </a:p>
          <a:p>
            <a:pPr lvl="1"/>
            <a:r>
              <a:rPr lang="en-US" sz="3200" dirty="0" smtClean="0"/>
              <a:t>To do this, explicitly call the parent’s version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One major thing: you must pass in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variable when you call a parent method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This is the only time you should do this!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27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have a cat class as the child, with an additional data attribute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sleepsAllDay</a:t>
            </a:r>
            <a:endParaRPr lang="en-US" dirty="0"/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animal: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species):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   = name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self.species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species</a:t>
            </a:r>
          </a:p>
          <a:p>
            <a:pPr marL="4763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cat(animal):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sleepsAllDay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animal.__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"cat"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self.sleepsAllDay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sleepsAllDay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96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</a:p>
          <a:p>
            <a:r>
              <a:rPr lang="en-US" dirty="0" smtClean="0"/>
              <a:t>Difference between</a:t>
            </a:r>
          </a:p>
          <a:p>
            <a:pPr lvl="1"/>
            <a:r>
              <a:rPr lang="en-US" dirty="0" smtClean="0"/>
              <a:t>Data attributes</a:t>
            </a:r>
          </a:p>
          <a:p>
            <a:pPr lvl="1"/>
            <a:r>
              <a:rPr lang="en-US" dirty="0" smtClean="0"/>
              <a:t>Class attributes</a:t>
            </a:r>
          </a:p>
          <a:p>
            <a:r>
              <a:rPr lang="en-US" dirty="0" smtClean="0"/>
              <a:t>Special </a:t>
            </a:r>
            <a:r>
              <a:rPr lang="en-US" dirty="0"/>
              <a:t>built-in methods and </a:t>
            </a:r>
            <a:r>
              <a:rPr lang="en-US" dirty="0" smtClean="0"/>
              <a:t>attributes</a:t>
            </a:r>
          </a:p>
          <a:p>
            <a:r>
              <a:rPr lang="en-US" dirty="0" smtClean="0"/>
              <a:t>Creating and using a class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Inheritance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800600"/>
          </a:xfrm>
        </p:spPr>
        <p:txBody>
          <a:bodyPr/>
          <a:lstStyle/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class student: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"""A class representing a student."""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800" b="1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__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init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__(self, name, age):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self.full_name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name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self.age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= age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endParaRPr lang="en-US" altLang="en-US" sz="1800" b="1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getAge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(self):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return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self.age</a:t>
            </a:r>
            <a:endParaRPr lang="en-US" altLang="en-US" sz="1800" b="1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800" b="1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class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cmscStudent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(student):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"""A class extending student class to CMSC students."""</a:t>
            </a:r>
            <a:endParaRPr lang="en-US" altLang="en-US" sz="18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/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__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init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__(self, name, age, section):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# call </a:t>
            </a:r>
            <a:r>
              <a:rPr lang="en-US" altLang="en-US" sz="1800" b="1" dirty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__</a:t>
            </a:r>
            <a:r>
              <a:rPr lang="en-US" alt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init</a:t>
            </a:r>
            <a:r>
              <a:rPr lang="en-US" altLang="en-US" sz="1800" b="1" dirty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__ for </a:t>
            </a:r>
            <a:r>
              <a:rPr lang="en-US" alt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student</a:t>
            </a:r>
            <a:br>
              <a:rPr lang="en-US" alt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student.__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init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__(self, name, age)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/>
            </a:r>
            <a:br>
              <a:rPr lang="en-US" altLang="en-US" sz="1800" b="1" dirty="0" smtClean="0">
                <a:latin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self.section_num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section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/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getAge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(self): 	</a:t>
            </a:r>
            <a:r>
              <a:rPr lang="en-US" alt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# redefines </a:t>
            </a:r>
            <a:r>
              <a:rPr lang="en-US" alt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getAge</a:t>
            </a:r>
            <a:r>
              <a:rPr lang="en-US" alt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method entirely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/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print ("Age: " +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str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self.age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))</a:t>
            </a:r>
            <a:endParaRPr lang="en-US" altLang="en-US" sz="1800" b="1" dirty="0" smtClean="0">
              <a:ea typeface="ＭＳ Ｐゴシック" panose="020B0600070205080204" pitchFamily="34" charset="-128"/>
            </a:endParaRPr>
          </a:p>
          <a:p>
            <a:endParaRPr lang="en-US" sz="1800" b="1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533400" y="40386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defTabSz="914400"/>
            <a:endParaRPr lang="en-US" sz="240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6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21143" y="321719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LIVECODING!!!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51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Lab has been cancelled this week!</a:t>
            </a:r>
          </a:p>
          <a:p>
            <a:pPr lvl="1"/>
            <a:r>
              <a:rPr lang="en-US" dirty="0" smtClean="0"/>
              <a:t>Work on your project instead</a:t>
            </a:r>
          </a:p>
          <a:p>
            <a:endParaRPr lang="en-US" dirty="0"/>
          </a:p>
          <a:p>
            <a:r>
              <a:rPr lang="en-US" dirty="0" smtClean="0"/>
              <a:t>Project </a:t>
            </a:r>
            <a:r>
              <a:rPr lang="en-US" dirty="0"/>
              <a:t>1 is out</a:t>
            </a:r>
          </a:p>
          <a:p>
            <a:pPr lvl="1"/>
            <a:r>
              <a:rPr lang="en-US" dirty="0"/>
              <a:t>Due by Tuesday, November 17th at 8:59:59 PM</a:t>
            </a:r>
          </a:p>
          <a:p>
            <a:pPr lvl="1"/>
            <a:r>
              <a:rPr lang="en-US" dirty="0"/>
              <a:t>Do NOT procrastinate!</a:t>
            </a:r>
          </a:p>
          <a:p>
            <a:pPr lvl="3"/>
            <a:endParaRPr lang="en-US" dirty="0"/>
          </a:p>
          <a:p>
            <a:r>
              <a:rPr lang="en-US" dirty="0"/>
              <a:t>Next Class: </a:t>
            </a:r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harness the power of inheritance</a:t>
            </a:r>
          </a:p>
          <a:p>
            <a:r>
              <a:rPr lang="en-US" dirty="0" smtClean="0"/>
              <a:t>To learn about subclasses and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r>
              <a:rPr lang="en-US" dirty="0" smtClean="0"/>
              <a:t>To be able to redefine a method</a:t>
            </a:r>
          </a:p>
          <a:p>
            <a:r>
              <a:rPr lang="en-US" dirty="0" smtClean="0"/>
              <a:t>To be able to extend a method</a:t>
            </a:r>
          </a:p>
          <a:p>
            <a:pPr lvl="1"/>
            <a:r>
              <a:rPr lang="en-US" sz="3200" dirty="0" smtClean="0"/>
              <a:t>(Including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3200" dirty="0" smtClean="0"/>
              <a:t>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51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Errors in the Code 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student: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n, a, g):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=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age  =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newGPA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new student("Alex", 21, 4.0)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test = new student("Test", 18,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(test, 3.26)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636717" y="2828602"/>
            <a:ext cx="221121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There are at least seven unique errors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00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Errors in the Code 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student: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n, a, g):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=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age  =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newGPA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new student("Alex", 21, 4.0)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test = new student("Test", 18,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(test, 3.26)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Oval 5"/>
          <p:cNvSpPr/>
          <p:nvPr/>
        </p:nvSpPr>
        <p:spPr>
          <a:xfrm>
            <a:off x="457200" y="1969364"/>
            <a:ext cx="688848" cy="390144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06880" y="2262328"/>
            <a:ext cx="883920" cy="390144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8448" y="2573580"/>
            <a:ext cx="688848" cy="390144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8448" y="2872640"/>
            <a:ext cx="688848" cy="390144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98448" y="3165248"/>
            <a:ext cx="688848" cy="390144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84576" y="3500884"/>
            <a:ext cx="688848" cy="390144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8448" y="3803199"/>
            <a:ext cx="688848" cy="390144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12264" y="4718660"/>
            <a:ext cx="688848" cy="390144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12264" y="5005528"/>
            <a:ext cx="688848" cy="390144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7408" y="5334712"/>
            <a:ext cx="819912" cy="390144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09088" y="5334712"/>
            <a:ext cx="819912" cy="390144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73552" y="2269136"/>
            <a:ext cx="1395984" cy="390144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8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Errors in the Code 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student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name, age,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self.name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self.gpa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updateGPA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(self,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self.gpa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newGPA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("Alex", 21, 4.0)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test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("Test", 18,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test.updateGPA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(3.26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8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Inheritance</a:t>
            </a:r>
            <a:r>
              <a:rPr lang="en-US" dirty="0" smtClean="0"/>
              <a:t> is when one class (the “child” class) is based upon another class (the “parent” class)</a:t>
            </a:r>
          </a:p>
          <a:p>
            <a:r>
              <a:rPr lang="en-US" dirty="0" smtClean="0"/>
              <a:t>The child class </a:t>
            </a:r>
            <a:r>
              <a:rPr lang="en-US" i="1" dirty="0" smtClean="0"/>
              <a:t>inherits</a:t>
            </a:r>
            <a:r>
              <a:rPr lang="en-US" dirty="0" smtClean="0"/>
              <a:t> most or all of its features from the parent class it is based 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It is a very powerful tool available to you with Object-Oriented Programming</a:t>
            </a:r>
          </a:p>
          <a:p>
            <a:pPr lvl="3"/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23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34310</TotalTime>
  <Words>829</Words>
  <Application>Microsoft Office PowerPoint</Application>
  <PresentationFormat>On-screen Show (4:3)</PresentationFormat>
  <Paragraphs>174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CMSC201  Computer Science I for Majors  Lecture 18 – Classes and Modules (Continued, Part 3)</vt:lpstr>
      <vt:lpstr>Last Class We Covered</vt:lpstr>
      <vt:lpstr>Any Questions from Last Time?</vt:lpstr>
      <vt:lpstr>Today’s Objectives</vt:lpstr>
      <vt:lpstr>Find the Errors in the Code Below</vt:lpstr>
      <vt:lpstr>Find the Errors in the Code Below</vt:lpstr>
      <vt:lpstr>Find the Errors in the Code Below</vt:lpstr>
      <vt:lpstr>Inheritance</vt:lpstr>
      <vt:lpstr>Inheritance</vt:lpstr>
      <vt:lpstr>Inheritance Example</vt:lpstr>
      <vt:lpstr>Inheritance Vocabulary</vt:lpstr>
      <vt:lpstr>Inheritance Code</vt:lpstr>
      <vt:lpstr>Extending a Class</vt:lpstr>
      <vt:lpstr>Redefining Methods</vt:lpstr>
      <vt:lpstr>Redefining Methods</vt:lpstr>
      <vt:lpstr>Redefining Example</vt:lpstr>
      <vt:lpstr>Extending Methods</vt:lpstr>
      <vt:lpstr>Extending a Method</vt:lpstr>
      <vt:lpstr>Extending Example</vt:lpstr>
      <vt:lpstr>Student Inheritance Example</vt:lpstr>
      <vt:lpstr>PowerPoint Presentation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516</cp:revision>
  <dcterms:created xsi:type="dcterms:W3CDTF">2014-05-05T14:25:42Z</dcterms:created>
  <dcterms:modified xsi:type="dcterms:W3CDTF">2015-11-11T04:49:52Z</dcterms:modified>
</cp:coreProperties>
</file>